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4" d="100"/>
          <a:sy n="114" d="100"/>
        </p:scale>
        <p:origin x="-91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DA4A35-5241-4320-8FF4-625D0A85DAB4}" type="datetimeFigureOut">
              <a:rPr lang="en-US" smtClean="0"/>
              <a:t>15-Jan-25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0F231-05E6-4F94-AF82-3F93FCB6FC75}" type="slidenum">
              <a:rPr lang="en-US" smtClean="0"/>
              <a:t>‹#›</a:t>
            </a:fld>
            <a:endParaRPr lang="en-US"/>
          </a:p>
        </p:txBody>
      </p:sp>
    </p:spTree>
    <p:extLst>
      <p:ext uri="{BB962C8B-B14F-4D97-AF65-F5344CB8AC3E}">
        <p14:creationId xmlns:p14="http://schemas.microsoft.com/office/powerpoint/2010/main" val="2339671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DA4A35-5241-4320-8FF4-625D0A85DAB4}" type="datetimeFigureOut">
              <a:rPr lang="en-US" smtClean="0"/>
              <a:t>15-Jan-25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0F231-05E6-4F94-AF82-3F93FCB6FC75}" type="slidenum">
              <a:rPr lang="en-US" smtClean="0"/>
              <a:t>‹#›</a:t>
            </a:fld>
            <a:endParaRPr lang="en-US"/>
          </a:p>
        </p:txBody>
      </p:sp>
    </p:spTree>
    <p:extLst>
      <p:ext uri="{BB962C8B-B14F-4D97-AF65-F5344CB8AC3E}">
        <p14:creationId xmlns:p14="http://schemas.microsoft.com/office/powerpoint/2010/main" val="3932721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DA4A35-5241-4320-8FF4-625D0A85DAB4}" type="datetimeFigureOut">
              <a:rPr lang="en-US" smtClean="0"/>
              <a:t>15-Jan-25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0F231-05E6-4F94-AF82-3F93FCB6FC75}" type="slidenum">
              <a:rPr lang="en-US" smtClean="0"/>
              <a:t>‹#›</a:t>
            </a:fld>
            <a:endParaRPr lang="en-US"/>
          </a:p>
        </p:txBody>
      </p:sp>
    </p:spTree>
    <p:extLst>
      <p:ext uri="{BB962C8B-B14F-4D97-AF65-F5344CB8AC3E}">
        <p14:creationId xmlns:p14="http://schemas.microsoft.com/office/powerpoint/2010/main" val="1540578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DA4A35-5241-4320-8FF4-625D0A85DAB4}" type="datetimeFigureOut">
              <a:rPr lang="en-US" smtClean="0"/>
              <a:t>15-Jan-25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0F231-05E6-4F94-AF82-3F93FCB6FC75}" type="slidenum">
              <a:rPr lang="en-US" smtClean="0"/>
              <a:t>‹#›</a:t>
            </a:fld>
            <a:endParaRPr lang="en-US"/>
          </a:p>
        </p:txBody>
      </p:sp>
    </p:spTree>
    <p:extLst>
      <p:ext uri="{BB962C8B-B14F-4D97-AF65-F5344CB8AC3E}">
        <p14:creationId xmlns:p14="http://schemas.microsoft.com/office/powerpoint/2010/main" val="3646815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DA4A35-5241-4320-8FF4-625D0A85DAB4}" type="datetimeFigureOut">
              <a:rPr lang="en-US" smtClean="0"/>
              <a:t>15-Jan-25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0F231-05E6-4F94-AF82-3F93FCB6FC75}" type="slidenum">
              <a:rPr lang="en-US" smtClean="0"/>
              <a:t>‹#›</a:t>
            </a:fld>
            <a:endParaRPr lang="en-US"/>
          </a:p>
        </p:txBody>
      </p:sp>
    </p:spTree>
    <p:extLst>
      <p:ext uri="{BB962C8B-B14F-4D97-AF65-F5344CB8AC3E}">
        <p14:creationId xmlns:p14="http://schemas.microsoft.com/office/powerpoint/2010/main" val="675718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DA4A35-5241-4320-8FF4-625D0A85DAB4}" type="datetimeFigureOut">
              <a:rPr lang="en-US" smtClean="0"/>
              <a:t>15-Jan-25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90F231-05E6-4F94-AF82-3F93FCB6FC75}" type="slidenum">
              <a:rPr lang="en-US" smtClean="0"/>
              <a:t>‹#›</a:t>
            </a:fld>
            <a:endParaRPr lang="en-US"/>
          </a:p>
        </p:txBody>
      </p:sp>
    </p:spTree>
    <p:extLst>
      <p:ext uri="{BB962C8B-B14F-4D97-AF65-F5344CB8AC3E}">
        <p14:creationId xmlns:p14="http://schemas.microsoft.com/office/powerpoint/2010/main" val="559557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DA4A35-5241-4320-8FF4-625D0A85DAB4}" type="datetimeFigureOut">
              <a:rPr lang="en-US" smtClean="0"/>
              <a:t>15-Jan-25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90F231-05E6-4F94-AF82-3F93FCB6FC75}" type="slidenum">
              <a:rPr lang="en-US" smtClean="0"/>
              <a:t>‹#›</a:t>
            </a:fld>
            <a:endParaRPr lang="en-US"/>
          </a:p>
        </p:txBody>
      </p:sp>
    </p:spTree>
    <p:extLst>
      <p:ext uri="{BB962C8B-B14F-4D97-AF65-F5344CB8AC3E}">
        <p14:creationId xmlns:p14="http://schemas.microsoft.com/office/powerpoint/2010/main" val="3613324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DA4A35-5241-4320-8FF4-625D0A85DAB4}" type="datetimeFigureOut">
              <a:rPr lang="en-US" smtClean="0"/>
              <a:t>15-Jan-25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90F231-05E6-4F94-AF82-3F93FCB6FC75}" type="slidenum">
              <a:rPr lang="en-US" smtClean="0"/>
              <a:t>‹#›</a:t>
            </a:fld>
            <a:endParaRPr lang="en-US"/>
          </a:p>
        </p:txBody>
      </p:sp>
    </p:spTree>
    <p:extLst>
      <p:ext uri="{BB962C8B-B14F-4D97-AF65-F5344CB8AC3E}">
        <p14:creationId xmlns:p14="http://schemas.microsoft.com/office/powerpoint/2010/main" val="2970491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DA4A35-5241-4320-8FF4-625D0A85DAB4}" type="datetimeFigureOut">
              <a:rPr lang="en-US" smtClean="0"/>
              <a:t>15-Jan-25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90F231-05E6-4F94-AF82-3F93FCB6FC75}" type="slidenum">
              <a:rPr lang="en-US" smtClean="0"/>
              <a:t>‹#›</a:t>
            </a:fld>
            <a:endParaRPr lang="en-US"/>
          </a:p>
        </p:txBody>
      </p:sp>
    </p:spTree>
    <p:extLst>
      <p:ext uri="{BB962C8B-B14F-4D97-AF65-F5344CB8AC3E}">
        <p14:creationId xmlns:p14="http://schemas.microsoft.com/office/powerpoint/2010/main" val="3067883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DA4A35-5241-4320-8FF4-625D0A85DAB4}" type="datetimeFigureOut">
              <a:rPr lang="en-US" smtClean="0"/>
              <a:t>15-Jan-25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90F231-05E6-4F94-AF82-3F93FCB6FC75}" type="slidenum">
              <a:rPr lang="en-US" smtClean="0"/>
              <a:t>‹#›</a:t>
            </a:fld>
            <a:endParaRPr lang="en-US"/>
          </a:p>
        </p:txBody>
      </p:sp>
    </p:spTree>
    <p:extLst>
      <p:ext uri="{BB962C8B-B14F-4D97-AF65-F5344CB8AC3E}">
        <p14:creationId xmlns:p14="http://schemas.microsoft.com/office/powerpoint/2010/main" val="150860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DA4A35-5241-4320-8FF4-625D0A85DAB4}" type="datetimeFigureOut">
              <a:rPr lang="en-US" smtClean="0"/>
              <a:t>15-Jan-25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90F231-05E6-4F94-AF82-3F93FCB6FC75}" type="slidenum">
              <a:rPr lang="en-US" smtClean="0"/>
              <a:t>‹#›</a:t>
            </a:fld>
            <a:endParaRPr lang="en-US"/>
          </a:p>
        </p:txBody>
      </p:sp>
    </p:spTree>
    <p:extLst>
      <p:ext uri="{BB962C8B-B14F-4D97-AF65-F5344CB8AC3E}">
        <p14:creationId xmlns:p14="http://schemas.microsoft.com/office/powerpoint/2010/main" val="2605634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DA4A35-5241-4320-8FF4-625D0A85DAB4}" type="datetimeFigureOut">
              <a:rPr lang="en-US" smtClean="0"/>
              <a:t>15-Jan-25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90F231-05E6-4F94-AF82-3F93FCB6FC75}" type="slidenum">
              <a:rPr lang="en-US" smtClean="0"/>
              <a:t>‹#›</a:t>
            </a:fld>
            <a:endParaRPr lang="en-US"/>
          </a:p>
        </p:txBody>
      </p:sp>
    </p:spTree>
    <p:extLst>
      <p:ext uri="{BB962C8B-B14F-4D97-AF65-F5344CB8AC3E}">
        <p14:creationId xmlns:p14="http://schemas.microsoft.com/office/powerpoint/2010/main" val="173134781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 name="Rectangle 3"/>
          <p:cNvSpPr/>
          <p:nvPr/>
        </p:nvSpPr>
        <p:spPr>
          <a:xfrm>
            <a:off x="451905" y="1782500"/>
            <a:ext cx="6866138" cy="1077218"/>
          </a:xfrm>
          <a:prstGeom prst="rect">
            <a:avLst/>
          </a:prstGeom>
        </p:spPr>
        <p:txBody>
          <a:bodyPr wrap="square">
            <a:spAutoFit/>
          </a:bodyPr>
          <a:lstStyle/>
          <a:p>
            <a:pPr marR="0" lvl="0" algn="ctr">
              <a:spcBef>
                <a:spcPts val="0"/>
              </a:spcBef>
              <a:spcAft>
                <a:spcPts val="0"/>
              </a:spcAft>
              <a:tabLst>
                <a:tab pos="2743200" algn="l"/>
              </a:tabLst>
            </a:pPr>
            <a:r>
              <a:rPr lang="en-US" sz="1600" b="1" u="sng" dirty="0" smtClean="0"/>
              <a:t>Dr. </a:t>
            </a:r>
            <a:r>
              <a:rPr lang="en-US" sz="1600" b="1" u="sng" dirty="0" err="1" smtClean="0"/>
              <a:t>Genc</a:t>
            </a:r>
            <a:r>
              <a:rPr lang="en-US" sz="1600" b="1" u="sng" dirty="0" smtClean="0"/>
              <a:t> </a:t>
            </a:r>
            <a:r>
              <a:rPr lang="en-US" sz="1600" b="1" u="sng" dirty="0" err="1" smtClean="0"/>
              <a:t>Basha</a:t>
            </a:r>
            <a:r>
              <a:rPr lang="en-US" sz="1600" b="1" dirty="0" smtClean="0"/>
              <a:t> </a:t>
            </a:r>
          </a:p>
          <a:p>
            <a:pPr marR="0" lvl="0" algn="ctr">
              <a:spcBef>
                <a:spcPts val="0"/>
              </a:spcBef>
              <a:spcAft>
                <a:spcPts val="0"/>
              </a:spcAft>
              <a:tabLst>
                <a:tab pos="2743200" algn="l"/>
              </a:tabLst>
            </a:pPr>
            <a:r>
              <a:rPr lang="en-US" sz="1600" b="1" dirty="0" smtClean="0">
                <a:latin typeface="Times New Roman" panose="02020603050405020304" pitchFamily="18" charset="0"/>
                <a:ea typeface="Times New Roman" panose="02020603050405020304" pitchFamily="18" charset="0"/>
              </a:rPr>
              <a:t>Research </a:t>
            </a:r>
            <a:r>
              <a:rPr lang="en-US" sz="1600" b="1" dirty="0">
                <a:latin typeface="Times New Roman" panose="02020603050405020304" pitchFamily="18" charset="0"/>
                <a:ea typeface="Times New Roman" panose="02020603050405020304" pitchFamily="18" charset="0"/>
              </a:rPr>
              <a:t>Scientist and Honorary </a:t>
            </a:r>
            <a:r>
              <a:rPr lang="en-US" sz="1600" b="1" dirty="0" smtClean="0">
                <a:latin typeface="Times New Roman" panose="02020603050405020304" pitchFamily="18" charset="0"/>
                <a:ea typeface="Times New Roman" panose="02020603050405020304" pitchFamily="18" charset="0"/>
              </a:rPr>
              <a:t>Lecturer, Department </a:t>
            </a:r>
            <a:r>
              <a:rPr lang="en-US" sz="1600" b="1" dirty="0">
                <a:latin typeface="Times New Roman" panose="02020603050405020304" pitchFamily="18" charset="0"/>
                <a:ea typeface="Times New Roman" panose="02020603050405020304" pitchFamily="18" charset="0"/>
              </a:rPr>
              <a:t>of Biochemistry and Molecular Biology</a:t>
            </a:r>
            <a:r>
              <a:rPr lang="en-US" sz="1600" b="1" dirty="0" smtClean="0">
                <a:latin typeface="Times New Roman" panose="02020603050405020304" pitchFamily="18" charset="0"/>
                <a:ea typeface="Times New Roman" panose="02020603050405020304" pitchFamily="18" charset="0"/>
              </a:rPr>
              <a:t>, </a:t>
            </a:r>
            <a:r>
              <a:rPr lang="en-US" sz="1600" b="1" dirty="0">
                <a:latin typeface="Times New Roman" panose="02020603050405020304" pitchFamily="18" charset="0"/>
                <a:ea typeface="Times New Roman" panose="02020603050405020304" pitchFamily="18" charset="0"/>
              </a:rPr>
              <a:t>Faculty of Medicine, The University of British </a:t>
            </a:r>
            <a:r>
              <a:rPr lang="en-US" sz="1600" b="1" dirty="0" smtClean="0">
                <a:latin typeface="Times New Roman" panose="02020603050405020304" pitchFamily="18" charset="0"/>
                <a:ea typeface="Times New Roman" panose="02020603050405020304" pitchFamily="18" charset="0"/>
              </a:rPr>
              <a:t>Columbia,  Medical Undergraduate </a:t>
            </a:r>
            <a:r>
              <a:rPr lang="en-US" sz="1600" b="1" dirty="0">
                <a:latin typeface="Times New Roman" panose="02020603050405020304" pitchFamily="18" charset="0"/>
                <a:ea typeface="Times New Roman" panose="02020603050405020304" pitchFamily="18" charset="0"/>
              </a:rPr>
              <a:t>Program, Vancouver, CANADA</a:t>
            </a:r>
            <a:endParaRPr lang="en-US" sz="1600" b="1" dirty="0"/>
          </a:p>
        </p:txBody>
      </p:sp>
      <p:sp>
        <p:nvSpPr>
          <p:cNvPr id="6" name="Rectangle 5"/>
          <p:cNvSpPr/>
          <p:nvPr/>
        </p:nvSpPr>
        <p:spPr>
          <a:xfrm>
            <a:off x="152401" y="3046495"/>
            <a:ext cx="8611106" cy="2800767"/>
          </a:xfrm>
          <a:prstGeom prst="rect">
            <a:avLst/>
          </a:prstGeom>
        </p:spPr>
        <p:txBody>
          <a:bodyPr wrap="square">
            <a:spAutoFit/>
          </a:bodyPr>
          <a:lstStyle/>
          <a:p>
            <a:pPr algn="just"/>
            <a:r>
              <a:rPr lang="en-CA" sz="1600" dirty="0">
                <a:solidFill>
                  <a:srgbClr val="212121"/>
                </a:solidFill>
                <a:latin typeface="Times New Roman" panose="02020603050405020304" pitchFamily="18" charset="0"/>
                <a:ea typeface="Times New Roman" panose="02020603050405020304" pitchFamily="18" charset="0"/>
                <a:cs typeface="Times New Roman" panose="02020603050405020304" pitchFamily="18" charset="0"/>
              </a:rPr>
              <a:t>Delivery of genetic information to the interior of target cells in vivo has been a major challenge facing gene therapies. This barrier is now being overcome, owing in part to dramatic advances made by lipid-based systems that have led to lipid nanoparticles (LNPs) that enable delivery of nucleic acid-based vaccines and therapeutics. Examples include the clinically approved COVID-19 LNP mRNA vaccines and </a:t>
            </a:r>
            <a:r>
              <a:rPr lang="en-CA" sz="1600" dirty="0" err="1">
                <a:solidFill>
                  <a:srgbClr val="212121"/>
                </a:solidFill>
                <a:latin typeface="Times New Roman" panose="02020603050405020304" pitchFamily="18" charset="0"/>
                <a:ea typeface="Times New Roman" panose="02020603050405020304" pitchFamily="18" charset="0"/>
                <a:cs typeface="Times New Roman" panose="02020603050405020304" pitchFamily="18" charset="0"/>
              </a:rPr>
              <a:t>Onpattro</a:t>
            </a:r>
            <a:r>
              <a:rPr lang="en-CA" sz="1600" dirty="0">
                <a:solidFill>
                  <a:srgbClr val="212121"/>
                </a:solidFill>
                <a:latin typeface="Times New Roman" panose="02020603050405020304" pitchFamily="18" charset="0"/>
                <a:ea typeface="Times New Roman" panose="02020603050405020304" pitchFamily="18" charset="0"/>
                <a:cs typeface="Times New Roman" panose="02020603050405020304" pitchFamily="18" charset="0"/>
              </a:rPr>
              <a:t> (</a:t>
            </a:r>
            <a:r>
              <a:rPr lang="en-CA" sz="1600" dirty="0" err="1">
                <a:solidFill>
                  <a:srgbClr val="212121"/>
                </a:solidFill>
                <a:latin typeface="Times New Roman" panose="02020603050405020304" pitchFamily="18" charset="0"/>
                <a:ea typeface="Times New Roman" panose="02020603050405020304" pitchFamily="18" charset="0"/>
                <a:cs typeface="Times New Roman" panose="02020603050405020304" pitchFamily="18" charset="0"/>
              </a:rPr>
              <a:t>patisiran</a:t>
            </a:r>
            <a:r>
              <a:rPr lang="en-CA" sz="1600" dirty="0">
                <a:solidFill>
                  <a:srgbClr val="212121"/>
                </a:solidFill>
                <a:latin typeface="Times New Roman" panose="02020603050405020304" pitchFamily="18" charset="0"/>
                <a:ea typeface="Times New Roman" panose="02020603050405020304" pitchFamily="18" charset="0"/>
                <a:cs typeface="Times New Roman" panose="02020603050405020304" pitchFamily="18" charset="0"/>
              </a:rPr>
              <a:t>), an LNP small interfering RNA therapeutic to treat transthyretin-induced amyloidosis. In addition, a host of promising LNP-enabled vaccines and gene therapies are in clinical development. In this seminar, I discuss the success on the discovery and optimization of lipid nanoparticles complexed with nucleic acid cargos and the development of more novel lipid nanoparticles using </a:t>
            </a:r>
            <a:r>
              <a:rPr lang="en-CA" sz="1600" dirty="0" err="1">
                <a:solidFill>
                  <a:srgbClr val="212121"/>
                </a:solidFill>
                <a:latin typeface="Times New Roman" panose="02020603050405020304" pitchFamily="18" charset="0"/>
                <a:ea typeface="Times New Roman" panose="02020603050405020304" pitchFamily="18" charset="0"/>
                <a:cs typeface="Times New Roman" panose="02020603050405020304" pitchFamily="18" charset="0"/>
              </a:rPr>
              <a:t>ionizable</a:t>
            </a:r>
            <a:r>
              <a:rPr lang="en-CA" sz="1600" dirty="0">
                <a:solidFill>
                  <a:srgbClr val="212121"/>
                </a:solidFill>
                <a:latin typeface="Times New Roman" panose="02020603050405020304" pitchFamily="18" charset="0"/>
                <a:ea typeface="Times New Roman" panose="02020603050405020304" pitchFamily="18" charset="0"/>
                <a:cs typeface="Times New Roman" panose="02020603050405020304" pitchFamily="18" charset="0"/>
              </a:rPr>
              <a:t> cationic lipids. The fundamental insights gained from these two streams of research offer potential delivery solutions for most forms of gene therapies. Current and future applications of these technologies in clinical medicine will also be discussed. </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p:txBody>
      </p:sp>
      <p:sp>
        <p:nvSpPr>
          <p:cNvPr id="9" name="TextBox 8"/>
          <p:cNvSpPr txBox="1"/>
          <p:nvPr/>
        </p:nvSpPr>
        <p:spPr>
          <a:xfrm>
            <a:off x="432046" y="6031467"/>
            <a:ext cx="3999813" cy="369332"/>
          </a:xfrm>
          <a:prstGeom prst="rect">
            <a:avLst/>
          </a:prstGeom>
          <a:noFill/>
        </p:spPr>
        <p:txBody>
          <a:bodyPr wrap="none" rtlCol="0">
            <a:spAutoFit/>
          </a:bodyPr>
          <a:lstStyle/>
          <a:p>
            <a:r>
              <a:rPr lang="en-US" dirty="0" smtClean="0">
                <a:solidFill>
                  <a:srgbClr val="FF0000"/>
                </a:solidFill>
              </a:rPr>
              <a:t>Thursday, 30 January, 2025 – 17:00 (CET)</a:t>
            </a:r>
            <a:endParaRPr lang="en-US" dirty="0">
              <a:solidFill>
                <a:srgbClr val="FF0000"/>
              </a:solidFill>
            </a:endParaRPr>
          </a:p>
        </p:txBody>
      </p:sp>
      <p:sp>
        <p:nvSpPr>
          <p:cNvPr id="10" name="Right Arrow 9"/>
          <p:cNvSpPr/>
          <p:nvPr/>
        </p:nvSpPr>
        <p:spPr>
          <a:xfrm>
            <a:off x="4484928" y="6089484"/>
            <a:ext cx="936455" cy="253299"/>
          </a:xfrm>
          <a:prstGeom prst="right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1" name="Rectangle 10"/>
          <p:cNvSpPr/>
          <p:nvPr/>
        </p:nvSpPr>
        <p:spPr>
          <a:xfrm>
            <a:off x="5549215" y="6031468"/>
            <a:ext cx="3096489" cy="369332"/>
          </a:xfrm>
          <a:prstGeom prst="rect">
            <a:avLst/>
          </a:prstGeom>
        </p:spPr>
        <p:txBody>
          <a:bodyPr wrap="none">
            <a:spAutoFit/>
          </a:bodyPr>
          <a:lstStyle/>
          <a:p>
            <a:r>
              <a:rPr lang="en-US" b="1" dirty="0">
                <a:solidFill>
                  <a:srgbClr val="C00000"/>
                </a:solidFill>
              </a:rPr>
              <a:t>meet.google.com/</a:t>
            </a:r>
            <a:r>
              <a:rPr lang="en-US" b="1" dirty="0" err="1">
                <a:solidFill>
                  <a:srgbClr val="C00000"/>
                </a:solidFill>
              </a:rPr>
              <a:t>iqw-syjz-xhr</a:t>
            </a:r>
            <a:endParaRPr lang="en-US" b="1" dirty="0">
              <a:solidFill>
                <a:srgbClr val="C00000"/>
              </a:solidFill>
            </a:endParaRPr>
          </a:p>
        </p:txBody>
      </p:sp>
      <p:sp>
        <p:nvSpPr>
          <p:cNvPr id="13" name="TextBox 12">
            <a:extLst>
              <a:ext uri="{FF2B5EF4-FFF2-40B4-BE49-F238E27FC236}">
                <a16:creationId xmlns="" xmlns:a16="http://schemas.microsoft.com/office/drawing/2014/main" id="{EA780A0A-A64C-E3E3-6BFE-8C0B05E4EE0C}"/>
              </a:ext>
            </a:extLst>
          </p:cNvPr>
          <p:cNvSpPr txBox="1"/>
          <p:nvPr/>
        </p:nvSpPr>
        <p:spPr>
          <a:xfrm>
            <a:off x="3086100" y="6477000"/>
            <a:ext cx="3314700" cy="307777"/>
          </a:xfrm>
          <a:prstGeom prst="rect">
            <a:avLst/>
          </a:prstGeom>
          <a:noFill/>
        </p:spPr>
        <p:txBody>
          <a:bodyPr wrap="square" rtlCol="0">
            <a:spAutoFit/>
          </a:bodyPr>
          <a:lstStyle/>
          <a:p>
            <a:r>
              <a:rPr lang="en-GB" sz="1400" b="1" dirty="0"/>
              <a:t>Hosted by: </a:t>
            </a:r>
            <a:r>
              <a:rPr lang="en-GB" sz="1400" b="1" dirty="0" smtClean="0"/>
              <a:t>NANOBALKAN</a:t>
            </a:r>
            <a:endParaRPr lang="en-US" sz="1400" b="1" dirty="0"/>
          </a:p>
        </p:txBody>
      </p:sp>
      <p:sp>
        <p:nvSpPr>
          <p:cNvPr id="2" name="Rectangle 1"/>
          <p:cNvSpPr/>
          <p:nvPr/>
        </p:nvSpPr>
        <p:spPr>
          <a:xfrm>
            <a:off x="1344153" y="887837"/>
            <a:ext cx="6281550" cy="707886"/>
          </a:xfrm>
          <a:prstGeom prst="rect">
            <a:avLst/>
          </a:prstGeom>
        </p:spPr>
        <p:txBody>
          <a:bodyPr wrap="square">
            <a:spAutoFit/>
          </a:bodyPr>
          <a:lstStyle/>
          <a:p>
            <a:pPr algn="ctr"/>
            <a:r>
              <a:rPr lang="en-CA" sz="2000" b="1" dirty="0">
                <a:latin typeface="Times New Roman" panose="02020603050405020304" pitchFamily="18" charset="0"/>
                <a:ea typeface="MS Mincho" panose="02020609040205080304" pitchFamily="49" charset="-128"/>
                <a:cs typeface="Times New Roman" panose="02020603050405020304" pitchFamily="18" charset="0"/>
              </a:rPr>
              <a:t>The evolution of lipid nanoparticles for nucleic acid delivery and its clinical applications</a:t>
            </a:r>
            <a:endParaRPr lang="en-US" sz="2000" dirty="0">
              <a:effectLst/>
              <a:latin typeface="Cambria" panose="02040503050406030204" pitchFamily="18" charset="0"/>
              <a:ea typeface="MS Mincho" panose="02020609040205080304" pitchFamily="49" charset="-128"/>
              <a:cs typeface="Times New Roman" panose="02020603050405020304" pitchFamily="18" charset="0"/>
            </a:endParaRPr>
          </a:p>
        </p:txBody>
      </p:sp>
      <p:pic>
        <p:nvPicPr>
          <p:cNvPr id="14" name="Picture 13"/>
          <p:cNvPicPr/>
          <p:nvPr/>
        </p:nvPicPr>
        <p:blipFill rotWithShape="1">
          <a:blip r:embed="rId2" cstate="print">
            <a:extLst>
              <a:ext uri="{28A0092B-C50C-407E-A947-70E740481C1C}">
                <a14:useLocalDpi xmlns:a14="http://schemas.microsoft.com/office/drawing/2010/main" val="0"/>
              </a:ext>
            </a:extLst>
          </a:blip>
          <a:srcRect l="9868" r="11185"/>
          <a:stretch/>
        </p:blipFill>
        <p:spPr bwMode="auto">
          <a:xfrm>
            <a:off x="7625364" y="1219330"/>
            <a:ext cx="1143000" cy="1447800"/>
          </a:xfrm>
          <a:prstGeom prst="rect">
            <a:avLst/>
          </a:prstGeom>
          <a:ln>
            <a:noFill/>
          </a:ln>
          <a:extLst>
            <a:ext uri="{53640926-AAD7-44D8-BBD7-CCE9431645EC}">
              <a14:shadowObscured xmlns:a14="http://schemas.microsoft.com/office/drawing/2010/main"/>
            </a:ext>
          </a:extLst>
        </p:spPr>
      </p:pic>
      <p:sp>
        <p:nvSpPr>
          <p:cNvPr id="15" name="TextBox 14"/>
          <p:cNvSpPr txBox="1"/>
          <p:nvPr/>
        </p:nvSpPr>
        <p:spPr>
          <a:xfrm>
            <a:off x="2514601" y="152400"/>
            <a:ext cx="3733800" cy="523220"/>
          </a:xfrm>
          <a:prstGeom prst="rect">
            <a:avLst/>
          </a:prstGeom>
          <a:noFill/>
        </p:spPr>
        <p:txBody>
          <a:bodyPr wrap="square" rtlCol="0">
            <a:spAutoFit/>
          </a:bodyPr>
          <a:lstStyle/>
          <a:p>
            <a:pPr algn="ctr"/>
            <a:r>
              <a:rPr lang="en-US" sz="2800" b="1" dirty="0" err="1" smtClean="0">
                <a:solidFill>
                  <a:srgbClr val="FF0000"/>
                </a:solidFill>
              </a:rPr>
              <a:t>nanoBalkan</a:t>
            </a:r>
            <a:r>
              <a:rPr lang="en-US" sz="2800" b="1" dirty="0" smtClean="0">
                <a:solidFill>
                  <a:srgbClr val="FF0000"/>
                </a:solidFill>
              </a:rPr>
              <a:t> </a:t>
            </a:r>
            <a:r>
              <a:rPr lang="en-US" sz="2800" b="1" dirty="0">
                <a:solidFill>
                  <a:srgbClr val="FF0000"/>
                </a:solidFill>
              </a:rPr>
              <a:t>– WEBINAR                      </a:t>
            </a:r>
          </a:p>
        </p:txBody>
      </p:sp>
      <p:pic>
        <p:nvPicPr>
          <p:cNvPr id="18" name="Picture 2" descr="C:\Users\FUJITSU\Desktop\Nanoalb\nanoBalkan_logo_pa_sfond.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712" y="102930"/>
            <a:ext cx="1106488" cy="8114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82379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124</TotalTime>
  <Words>235</Words>
  <Application>Microsoft Office PowerPoint</Application>
  <PresentationFormat>On-screen Show (4:3)</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FUJITSU</dc:creator>
  <cp:lastModifiedBy>FUJITSU</cp:lastModifiedBy>
  <cp:revision>11</cp:revision>
  <dcterms:created xsi:type="dcterms:W3CDTF">2024-02-01T17:00:55Z</dcterms:created>
  <dcterms:modified xsi:type="dcterms:W3CDTF">2025-01-15T10:50:39Z</dcterms:modified>
</cp:coreProperties>
</file>